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6" r:id="rId2"/>
    <p:sldId id="277" r:id="rId3"/>
    <p:sldId id="278" r:id="rId4"/>
    <p:sldId id="282" r:id="rId5"/>
    <p:sldId id="283" r:id="rId6"/>
    <p:sldId id="294" r:id="rId7"/>
    <p:sldId id="295" r:id="rId8"/>
    <p:sldId id="293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156FF"/>
    <a:srgbClr val="0044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r>
            <a:rPr lang="ru-RU" dirty="0" smtClean="0"/>
            <a:t>Уровень ДОУ</a:t>
          </a:r>
          <a:endParaRPr lang="ru-RU" dirty="0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 custLinFactNeighborX="3774" custLinFactNeighborY="67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D5C401-B823-435C-96C2-BED4E279D8B1}" type="presOf" srcId="{9BB4C739-F05B-4293-B9A8-9554AC5AEADD}" destId="{080FD20E-F521-497B-B720-93C564263A78}" srcOrd="0" destOrd="0" presId="urn:microsoft.com/office/officeart/2005/8/layout/pyramid1"/>
    <dgm:cxn modelId="{08B3CF6B-A3A1-4241-9A6E-205BD9F7B262}" type="presOf" srcId="{3E156C22-469D-4557-899A-62FA5873AB6D}" destId="{D808C9AB-3061-44F8-BCAE-034F87645264}" srcOrd="0" destOrd="0" presId="urn:microsoft.com/office/officeart/2005/8/layout/pyramid1"/>
    <dgm:cxn modelId="{1A34E99F-764E-4A26-8983-6BE761C2330A}" type="presOf" srcId="{46B87C55-FB7E-4484-A42D-FD1AD7E677B6}" destId="{3A3B2DFF-5FF2-48E0-AF13-49FEFA29B2C3}" srcOrd="1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B303D131-BD09-4BEE-8EF0-8863E0A42492}" type="presOf" srcId="{46B87C55-FB7E-4484-A42D-FD1AD7E677B6}" destId="{1C8D388A-0A92-4824-8690-EAD1BC6F705B}" srcOrd="0" destOrd="0" presId="urn:microsoft.com/office/officeart/2005/8/layout/pyramid1"/>
    <dgm:cxn modelId="{E612F163-3A3F-44D1-BBDC-4800F779D219}" type="presOf" srcId="{3E156C22-469D-4557-899A-62FA5873AB6D}" destId="{F0D2F404-14B1-4EA8-9CAD-398629E735F4}" srcOrd="1" destOrd="0" presId="urn:microsoft.com/office/officeart/2005/8/layout/pyramid1"/>
    <dgm:cxn modelId="{1E563404-EF9A-48DF-89DF-4CBDEA78817D}" type="presOf" srcId="{1AC21790-A7D4-4B5B-8678-A491427AA4CE}" destId="{F8D17BC6-6A3E-41E9-8009-70624EF64770}" srcOrd="0" destOrd="0" presId="urn:microsoft.com/office/officeart/2005/8/layout/pyramid1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FCB36B5E-6884-4B90-BA7C-1A509A7D06E3}" type="presOf" srcId="{1AC21790-A7D4-4B5B-8678-A491427AA4CE}" destId="{8B895C1D-6C25-4E35-BFDE-1888C630524B}" srcOrd="1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3A5A2E01-572B-49C7-90D5-2A2E39E0C0FC}" type="presParOf" srcId="{080FD20E-F521-497B-B720-93C564263A78}" destId="{19C0404D-2684-4970-A069-244B340E2469}" srcOrd="0" destOrd="0" presId="urn:microsoft.com/office/officeart/2005/8/layout/pyramid1"/>
    <dgm:cxn modelId="{5A3633D8-8454-47EB-A9AF-C80278F0E4F7}" type="presParOf" srcId="{19C0404D-2684-4970-A069-244B340E2469}" destId="{D808C9AB-3061-44F8-BCAE-034F87645264}" srcOrd="0" destOrd="0" presId="urn:microsoft.com/office/officeart/2005/8/layout/pyramid1"/>
    <dgm:cxn modelId="{FDD88847-75CB-4DB9-839D-5DDE680930BC}" type="presParOf" srcId="{19C0404D-2684-4970-A069-244B340E2469}" destId="{F0D2F404-14B1-4EA8-9CAD-398629E735F4}" srcOrd="1" destOrd="0" presId="urn:microsoft.com/office/officeart/2005/8/layout/pyramid1"/>
    <dgm:cxn modelId="{9D10F2ED-A3C1-47DE-96C2-E99368073F13}" type="presParOf" srcId="{080FD20E-F521-497B-B720-93C564263A78}" destId="{107CAA55-5651-47E5-9A3C-0A6A3D425F40}" srcOrd="1" destOrd="0" presId="urn:microsoft.com/office/officeart/2005/8/layout/pyramid1"/>
    <dgm:cxn modelId="{B56FBEB4-7AFD-41B3-9AA2-9EB914B5D358}" type="presParOf" srcId="{107CAA55-5651-47E5-9A3C-0A6A3D425F40}" destId="{1C8D388A-0A92-4824-8690-EAD1BC6F705B}" srcOrd="0" destOrd="0" presId="urn:microsoft.com/office/officeart/2005/8/layout/pyramid1"/>
    <dgm:cxn modelId="{17B27FD9-96AB-430E-BDCF-A45FD40F0D71}" type="presParOf" srcId="{107CAA55-5651-47E5-9A3C-0A6A3D425F40}" destId="{3A3B2DFF-5FF2-48E0-AF13-49FEFA29B2C3}" srcOrd="1" destOrd="0" presId="urn:microsoft.com/office/officeart/2005/8/layout/pyramid1"/>
    <dgm:cxn modelId="{148C4823-50F7-4473-9159-7FC51C5BC804}" type="presParOf" srcId="{080FD20E-F521-497B-B720-93C564263A78}" destId="{840A1C9D-4030-474B-91E1-268CBA82622C}" srcOrd="2" destOrd="0" presId="urn:microsoft.com/office/officeart/2005/8/layout/pyramid1"/>
    <dgm:cxn modelId="{E2FB0275-6909-4076-9E45-101DCFDE90D0}" type="presParOf" srcId="{840A1C9D-4030-474B-91E1-268CBA82622C}" destId="{F8D17BC6-6A3E-41E9-8009-70624EF64770}" srcOrd="0" destOrd="0" presId="urn:microsoft.com/office/officeart/2005/8/layout/pyramid1"/>
    <dgm:cxn modelId="{9FC42523-AD36-47C7-B039-1BB963125C15}" type="presParOf" srcId="{840A1C9D-4030-474B-91E1-268CBA82622C}" destId="{8B895C1D-6C25-4E35-BFDE-1888C630524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08C9AB-3061-44F8-BCAE-034F87645264}">
      <dsp:nvSpPr>
        <dsp:cNvPr id="0" name=""/>
        <dsp:cNvSpPr/>
      </dsp:nvSpPr>
      <dsp:spPr>
        <a:xfrm>
          <a:off x="1272141" y="0"/>
          <a:ext cx="1272141" cy="1728192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Федеральный уровень</a:t>
          </a:r>
          <a:endParaRPr lang="ru-RU" sz="1600" kern="1200" dirty="0"/>
        </a:p>
      </dsp:txBody>
      <dsp:txXfrm>
        <a:off x="1272141" y="0"/>
        <a:ext cx="1272141" cy="1728192"/>
      </dsp:txXfrm>
    </dsp:sp>
    <dsp:sp modelId="{1C8D388A-0A92-4824-8690-EAD1BC6F705B}">
      <dsp:nvSpPr>
        <dsp:cNvPr id="0" name=""/>
        <dsp:cNvSpPr/>
      </dsp:nvSpPr>
      <dsp:spPr>
        <a:xfrm>
          <a:off x="636070" y="1728191"/>
          <a:ext cx="2544282" cy="1728192"/>
        </a:xfrm>
        <a:prstGeom prst="trapezoid">
          <a:avLst>
            <a:gd name="adj" fmla="val 36806"/>
          </a:avLst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Региональный уровень</a:t>
          </a:r>
          <a:endParaRPr lang="ru-RU" sz="1600" kern="1200" dirty="0"/>
        </a:p>
      </dsp:txBody>
      <dsp:txXfrm>
        <a:off x="1081320" y="1728191"/>
        <a:ext cx="1653783" cy="1728192"/>
      </dsp:txXfrm>
    </dsp:sp>
    <dsp:sp modelId="{F8D17BC6-6A3E-41E9-8009-70624EF64770}">
      <dsp:nvSpPr>
        <dsp:cNvPr id="0" name=""/>
        <dsp:cNvSpPr/>
      </dsp:nvSpPr>
      <dsp:spPr>
        <a:xfrm>
          <a:off x="0" y="3456383"/>
          <a:ext cx="3816424" cy="1728192"/>
        </a:xfrm>
        <a:prstGeom prst="trapezoid">
          <a:avLst>
            <a:gd name="adj" fmla="val 36806"/>
          </a:avLst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Уровень ДОУ</a:t>
          </a:r>
          <a:endParaRPr lang="ru-RU" sz="1600" kern="1200" dirty="0"/>
        </a:p>
      </dsp:txBody>
      <dsp:txXfrm>
        <a:off x="667874" y="3456383"/>
        <a:ext cx="2480675" cy="1728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574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260649"/>
            <a:ext cx="8648700" cy="792087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44CC"/>
                </a:solidFill>
              </a:rPr>
              <a:t>Паспорт проекта  «Оптимизация приемов визуализации процесса одевания детей на прогулку в старших группах  МБДОУ № 71»</a:t>
            </a: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2" y="1281113"/>
            <a:ext cx="8731125" cy="1531371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45473" y="2888709"/>
            <a:ext cx="8719015" cy="1560563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1309688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51520" y="4293096"/>
            <a:ext cx="8712968" cy="93610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323528" y="2894625"/>
            <a:ext cx="25753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323528" y="4437112"/>
            <a:ext cx="15247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Цель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187029" y="1282700"/>
            <a:ext cx="4689227" cy="16004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Наименование органа власти: Управление образования администрации города Белгорода</a:t>
            </a:r>
          </a:p>
          <a:p>
            <a:pPr marL="228600" indent="-228600"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Наименование отдела : МБДОУ </a:t>
            </a:r>
            <a:r>
              <a:rPr lang="ru-RU" sz="1400" dirty="0" err="1" smtClean="0">
                <a:solidFill>
                  <a:srgbClr val="0156FF"/>
                </a:solidFill>
              </a:rPr>
              <a:t>д</a:t>
            </a:r>
            <a:r>
              <a:rPr lang="ru-RU" sz="1400" dirty="0" smtClean="0">
                <a:solidFill>
                  <a:srgbClr val="0156FF"/>
                </a:solidFill>
              </a:rPr>
              <a:t>/с № 71</a:t>
            </a:r>
            <a:endParaRPr lang="ru-RU" sz="1400" dirty="0">
              <a:solidFill>
                <a:srgbClr val="0156FF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Границы процесса: от  входа в раздевалку и до завершения процесса одевания ( выход на улицу) </a:t>
            </a:r>
          </a:p>
          <a:p>
            <a:pPr marL="228600" indent="-228600"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Дата начала  проекта: 20.03.2020</a:t>
            </a:r>
          </a:p>
          <a:p>
            <a:pPr marL="228600" indent="-228600"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Дата окончания проекта: 25.05.2020</a:t>
            </a:r>
            <a:endParaRPr lang="ru-RU" sz="1400" dirty="0">
              <a:solidFill>
                <a:srgbClr val="0156FF"/>
              </a:solidFill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323528" y="3068960"/>
            <a:ext cx="862236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lvl="0" indent="-228600">
              <a:buFont typeface="+mj-lt"/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Наличие потерь времени при выполнении ежедневных операций детьми и педагогами в режимных моментах (одевание на прогулку)</a:t>
            </a:r>
          </a:p>
          <a:p>
            <a:pPr marL="228600" indent="-228600">
              <a:buFont typeface="Wingdings 3" charset="2"/>
              <a:buAutoNum type="arabicPeriod"/>
              <a:defRPr/>
            </a:pPr>
            <a:r>
              <a:rPr lang="ru-RU" altLang="ru-RU" sz="1400" dirty="0" smtClean="0">
                <a:solidFill>
                  <a:srgbClr val="0156FF"/>
                </a:solidFill>
              </a:rPr>
              <a:t>Несовершенство отдельных микропроцессов у старших дошкольников</a:t>
            </a:r>
          </a:p>
          <a:p>
            <a:pPr marL="228600" indent="-228600">
              <a:buFont typeface="Wingdings 3" charset="2"/>
              <a:buAutoNum type="arabicPeriod"/>
              <a:defRPr/>
            </a:pPr>
            <a:r>
              <a:rPr lang="ru-RU" sz="1400" dirty="0" smtClean="0">
                <a:solidFill>
                  <a:srgbClr val="0156FF"/>
                </a:solidFill>
              </a:rPr>
              <a:t>Нерациональное использование  рабочего времени во время одевания  детей сотрудниками (нет единых требований)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3528" y="4437112"/>
            <a:ext cx="8280920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ru-RU" altLang="ru-RU" sz="1400" dirty="0" smtClean="0">
              <a:solidFill>
                <a:srgbClr val="0156FF"/>
              </a:solidFill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400" dirty="0" smtClean="0">
                <a:solidFill>
                  <a:srgbClr val="0156FF"/>
                </a:solidFill>
              </a:rPr>
              <a:t>Сокращение потерь времени  на  процесс одевания детей при помощи процесса визуализации. </a:t>
            </a:r>
            <a:endParaRPr lang="ru-RU" sz="1400" dirty="0">
              <a:solidFill>
                <a:srgbClr val="0156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51520" y="5301208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1520" y="5373216"/>
            <a:ext cx="8712968" cy="98488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                           </a:t>
            </a:r>
          </a:p>
          <a:p>
            <a:pPr marL="228600" lvl="0" indent="-228600">
              <a:buAutoNum type="arabicPeriod"/>
              <a:defRPr/>
            </a:pPr>
            <a:r>
              <a:rPr lang="ru-RU" altLang="ru-RU" sz="1400" dirty="0" smtClean="0">
                <a:solidFill>
                  <a:srgbClr val="0156FF"/>
                </a:solidFill>
              </a:rPr>
              <a:t>Создание  благоприятных условий в группах для процесса одевания детей.</a:t>
            </a:r>
          </a:p>
          <a:p>
            <a:pPr marL="228600" lvl="0" indent="-228600">
              <a:buAutoNum type="arabicPeriod"/>
              <a:defRPr/>
            </a:pPr>
            <a:r>
              <a:rPr lang="ru-RU" altLang="ru-RU" sz="1400" dirty="0" smtClean="0">
                <a:solidFill>
                  <a:srgbClr val="0156FF"/>
                </a:solidFill>
              </a:rPr>
              <a:t>Сокращение потерь времени на процесс одевания  детей  на 11-15  минут  (с 17-23  минут до 6-8 минут).</a:t>
            </a:r>
          </a:p>
          <a:p>
            <a:pPr marL="228600" lvl="0" indent="-228600">
              <a:buAutoNum type="arabicPeriod"/>
              <a:defRPr/>
            </a:pPr>
            <a:r>
              <a:rPr lang="ru-RU" altLang="ru-RU" sz="1400" dirty="0" smtClean="0">
                <a:solidFill>
                  <a:srgbClr val="0156FF"/>
                </a:solidFill>
              </a:rPr>
              <a:t>Формирование  самостоятельности детей в процессе одевания с помощью процесса визуализации.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8009" y="1668809"/>
            <a:ext cx="14096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158401" y="1494141"/>
            <a:ext cx="137363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481" name="Picture 1" descr="C:\Users\helen\Downloads\IMG-8213f8cac6f9b03a41fc1619e1161f51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1656184" cy="1136474"/>
          </a:xfrm>
          <a:prstGeom prst="rect">
            <a:avLst/>
          </a:prstGeom>
          <a:noFill/>
          <a:ln w="22225">
            <a:solidFill>
              <a:srgbClr val="0070C0"/>
            </a:solidFill>
          </a:ln>
        </p:spPr>
      </p:pic>
      <p:pic>
        <p:nvPicPr>
          <p:cNvPr id="1026" name="Picture 2" descr="C:\Users\helen\Downloads\02-06-2020_10-39-27\IMG_20200520_114901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412776"/>
            <a:ext cx="1944216" cy="1315763"/>
          </a:xfrm>
          <a:prstGeom prst="rect">
            <a:avLst/>
          </a:prstGeom>
          <a:noFill/>
          <a:ln w="19050">
            <a:solidFill>
              <a:srgbClr val="0156FF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6033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323528" y="3933056"/>
            <a:ext cx="8621712" cy="27821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23528" y="1196752"/>
            <a:ext cx="8637588" cy="24438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Clr>
                <a:srgbClr val="002960"/>
              </a:buClr>
              <a:defRPr/>
            </a:pPr>
            <a:r>
              <a:rPr lang="ru-RU" altLang="ru-RU" b="1" kern="0" dirty="0" smtClean="0">
                <a:solidFill>
                  <a:srgbClr val="00295C"/>
                </a:solidFill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23850" y="3989388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2771800" y="3140968"/>
            <a:ext cx="1822994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  Ляхова И.В. , заведующий</a:t>
            </a:r>
          </a:p>
          <a:p>
            <a:pPr algn="just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    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2843808" y="1340768"/>
            <a:ext cx="1538288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1" name="Rectangle 53"/>
          <p:cNvSpPr txBox="1">
            <a:spLocks noChangeArrowheads="1"/>
          </p:cNvSpPr>
          <p:nvPr/>
        </p:nvSpPr>
        <p:spPr bwMode="auto">
          <a:xfrm>
            <a:off x="5508104" y="3068960"/>
            <a:ext cx="2376264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   Калашникова Е.В. ,</a:t>
            </a:r>
          </a:p>
          <a:p>
            <a:pPr algn="just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    старший      воспитатель</a:t>
            </a:r>
          </a:p>
        </p:txBody>
      </p:sp>
      <p:sp>
        <p:nvSpPr>
          <p:cNvPr id="22" name="Rectangle 165"/>
          <p:cNvSpPr txBox="1">
            <a:spLocks noChangeArrowheads="1"/>
          </p:cNvSpPr>
          <p:nvPr/>
        </p:nvSpPr>
        <p:spPr bwMode="auto">
          <a:xfrm>
            <a:off x="5292080" y="1340768"/>
            <a:ext cx="2155825" cy="153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619125" lvl="4" indent="0">
              <a:buClr>
                <a:srgbClr val="002960"/>
              </a:buClr>
              <a:buSzPct val="89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755576" y="6021288"/>
            <a:ext cx="1614463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Михайлюкова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Л.А., воспитатель</a:t>
            </a:r>
            <a:endParaRPr lang="ru-RU" altLang="ru-RU" sz="1000" b="1" kern="0" dirty="0">
              <a:solidFill>
                <a:srgbClr val="00295C"/>
              </a:solidFill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3059832" y="594928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Рысаева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Е.В., воспитатель</a:t>
            </a:r>
            <a:endParaRPr lang="ru-RU" altLang="ru-RU" sz="1000" b="1" kern="0" dirty="0">
              <a:solidFill>
                <a:srgbClr val="00295C"/>
              </a:solidFill>
            </a:endParaRPr>
          </a:p>
          <a:p>
            <a:pPr>
              <a:buClr>
                <a:srgbClr val="002960"/>
              </a:buClr>
              <a:defRPr/>
            </a:pP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b="1" smtClean="0">
                <a:solidFill>
                  <a:schemeClr val="tx1"/>
                </a:solidFill>
              </a:rPr>
              <a:pPr/>
              <a:t>2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Rectangle 53"/>
          <p:cNvSpPr txBox="1">
            <a:spLocks noChangeArrowheads="1"/>
          </p:cNvSpPr>
          <p:nvPr/>
        </p:nvSpPr>
        <p:spPr bwMode="auto">
          <a:xfrm>
            <a:off x="5364088" y="5949280"/>
            <a:ext cx="165511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Самсонова Е.А., воспитатель</a:t>
            </a:r>
            <a:endParaRPr lang="ru-RU" altLang="ru-RU" sz="1000" b="1" kern="0" dirty="0">
              <a:solidFill>
                <a:srgbClr val="00295C"/>
              </a:solidFill>
            </a:endParaRPr>
          </a:p>
          <a:p>
            <a:pPr>
              <a:buClr>
                <a:srgbClr val="002960"/>
              </a:buClr>
              <a:defRPr/>
            </a:pP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pic>
        <p:nvPicPr>
          <p:cNvPr id="18433" name="Picture 1" descr="C:\Users\helen\Desktop\fot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78" y="1988840"/>
            <a:ext cx="2283181" cy="1512168"/>
          </a:xfrm>
          <a:prstGeom prst="rect">
            <a:avLst/>
          </a:prstGeom>
          <a:noFill/>
        </p:spPr>
      </p:pic>
      <p:pic>
        <p:nvPicPr>
          <p:cNvPr id="18434" name="Picture 2" descr="D:\ФОТО\фо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556792"/>
            <a:ext cx="904875" cy="136525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2987824" y="1628800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5" name="Picture 3" descr="C:\Users\helen\Desktop\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628800"/>
            <a:ext cx="1152128" cy="1440160"/>
          </a:xfrm>
          <a:prstGeom prst="rect">
            <a:avLst/>
          </a:prstGeom>
          <a:noFill/>
        </p:spPr>
      </p:pic>
      <p:pic>
        <p:nvPicPr>
          <p:cNvPr id="18437" name="Picture 5" descr="C:\Users\helen\Desktop\Бережливый проект Процесс одевания\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93096"/>
            <a:ext cx="1034430" cy="1530461"/>
          </a:xfrm>
          <a:prstGeom prst="rect">
            <a:avLst/>
          </a:prstGeom>
          <a:noFill/>
        </p:spPr>
      </p:pic>
      <p:pic>
        <p:nvPicPr>
          <p:cNvPr id="18438" name="Picture 6" descr="C:\Users\helen\Desktop\Бережливый проект Процесс одевания\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4293096"/>
            <a:ext cx="1251148" cy="1516184"/>
          </a:xfrm>
          <a:prstGeom prst="rect">
            <a:avLst/>
          </a:prstGeom>
          <a:noFill/>
        </p:spPr>
      </p:pic>
      <p:pic>
        <p:nvPicPr>
          <p:cNvPr id="18439" name="Picture 7" descr="C:\Users\helen\Desktop\Бережливый проект Процесс одевания\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4221088"/>
            <a:ext cx="1095428" cy="15833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9545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88" y="1055688"/>
            <a:ext cx="8686800" cy="3365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Карта текущего состояния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3300" y="6527800"/>
            <a:ext cx="347663" cy="285750"/>
          </a:xfrm>
        </p:spPr>
        <p:txBody>
          <a:bodyPr/>
          <a:lstStyle/>
          <a:p>
            <a:pPr algn="ctr">
              <a:defRPr/>
            </a:pPr>
            <a:fld id="{B47CC389-FC32-4AA7-8E9A-6F6DE73B0757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3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88913"/>
            <a:ext cx="8686800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41" name="Штриховая стрелка вправо 40"/>
          <p:cNvSpPr/>
          <p:nvPr/>
        </p:nvSpPr>
        <p:spPr>
          <a:xfrm>
            <a:off x="1619672" y="3068960"/>
            <a:ext cx="360040" cy="216025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16200" y="3716338"/>
            <a:ext cx="50323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cs typeface="Arial" charset="0"/>
              </a:rPr>
              <a:t>60-1440 мин.</a:t>
            </a:r>
          </a:p>
        </p:txBody>
      </p:sp>
      <p:sp>
        <p:nvSpPr>
          <p:cNvPr id="78" name="Штриховая стрелка вправо 77"/>
          <p:cNvSpPr/>
          <p:nvPr/>
        </p:nvSpPr>
        <p:spPr>
          <a:xfrm>
            <a:off x="6876256" y="3068960"/>
            <a:ext cx="495300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5" name="Штриховая стрелка вправо 84"/>
          <p:cNvSpPr/>
          <p:nvPr/>
        </p:nvSpPr>
        <p:spPr>
          <a:xfrm>
            <a:off x="3348038" y="3055938"/>
            <a:ext cx="317500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051720" y="2780928"/>
          <a:ext cx="1192485" cy="2281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277"/>
                <a:gridCol w="208208"/>
              </a:tblGrid>
              <a:tr h="25319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Дети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2768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Соблюдение алгоритма последовательности одевания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36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8-10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91404" marR="91404" marT="43022" marB="43022" anchor="b"/>
                </a:tc>
              </a:tr>
            </a:tbl>
          </a:graphicData>
        </a:graphic>
      </p:graphicFrame>
      <p:sp>
        <p:nvSpPr>
          <p:cNvPr id="90" name="Штриховая стрелка вправо 89"/>
          <p:cNvSpPr/>
          <p:nvPr/>
        </p:nvSpPr>
        <p:spPr>
          <a:xfrm>
            <a:off x="5003800" y="3043238"/>
            <a:ext cx="401638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331640" y="2492896"/>
            <a:ext cx="504056" cy="432048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1</a:t>
            </a:r>
          </a:p>
        </p:txBody>
      </p:sp>
      <p:sp>
        <p:nvSpPr>
          <p:cNvPr id="98" name="Штриховая стрелка вправо 97"/>
          <p:cNvSpPr/>
          <p:nvPr/>
        </p:nvSpPr>
        <p:spPr>
          <a:xfrm>
            <a:off x="8101013" y="4648200"/>
            <a:ext cx="487362" cy="287338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99" name="Таблица 98"/>
          <p:cNvGraphicFramePr>
            <a:graphicFrameLocks noGrp="1"/>
          </p:cNvGraphicFramePr>
          <p:nvPr/>
        </p:nvGraphicFramePr>
        <p:xfrm>
          <a:off x="179512" y="2852936"/>
          <a:ext cx="1368152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60041"/>
              </a:tblGrid>
              <a:tr h="32293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909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Сбор детей, подготовка к процессу  одевания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197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2-3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marL="91474" marR="91474" marT="45719" marB="45719" anchor="b"/>
                </a:tc>
              </a:tr>
            </a:tbl>
          </a:graphicData>
        </a:graphic>
      </p:graphicFrame>
      <p:graphicFrame>
        <p:nvGraphicFramePr>
          <p:cNvPr id="100" name="Таблица 99"/>
          <p:cNvGraphicFramePr>
            <a:graphicFrameLocks noGrp="1"/>
          </p:cNvGraphicFramePr>
          <p:nvPr/>
        </p:nvGraphicFramePr>
        <p:xfrm>
          <a:off x="3707904" y="2636912"/>
          <a:ext cx="1224136" cy="2325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994"/>
                <a:gridCol w="322142"/>
              </a:tblGrid>
              <a:tr h="3950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15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Обучение детей последовательности одевания</a:t>
                      </a:r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87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3-4 мин.</a:t>
                      </a:r>
                    </a:p>
                  </a:txBody>
                  <a:tcPr marL="91404" marR="91404" marT="45282" marB="4528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91404" marR="91404" marT="45282" marB="45282" anchor="b"/>
                </a:tc>
              </a:tr>
            </a:tbl>
          </a:graphicData>
        </a:graphic>
      </p:graphicFrame>
      <p:graphicFrame>
        <p:nvGraphicFramePr>
          <p:cNvPr id="101" name="Таблица 100"/>
          <p:cNvGraphicFramePr>
            <a:graphicFrameLocks noGrp="1"/>
          </p:cNvGraphicFramePr>
          <p:nvPr/>
        </p:nvGraphicFramePr>
        <p:xfrm>
          <a:off x="5435600" y="2687637"/>
          <a:ext cx="1368648" cy="2528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476"/>
                <a:gridCol w="360172"/>
              </a:tblGrid>
              <a:tr h="35217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Воспитатель</a:t>
                      </a:r>
                      <a:endParaRPr lang="ru-RU" sz="1100" dirty="0"/>
                    </a:p>
                  </a:txBody>
                  <a:tcPr marL="91516" marR="91516" marT="37318" marB="3731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786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Обучение складыванию вещей. Соблюдение правила «Каждой вещи- свое место»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</a:txBody>
                  <a:tcPr marL="91516" marR="91516" marT="37318" marB="3731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5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2-3 мин.</a:t>
                      </a:r>
                    </a:p>
                  </a:txBody>
                  <a:tcPr marL="91516" marR="91516" marT="37318" marB="37318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91516" marR="91516" marT="37318" marB="37318" anchor="b"/>
                </a:tc>
              </a:tr>
            </a:tbl>
          </a:graphicData>
        </a:graphic>
      </p:graphicFrame>
      <p:graphicFrame>
        <p:nvGraphicFramePr>
          <p:cNvPr id="102" name="Таблица 101"/>
          <p:cNvGraphicFramePr>
            <a:graphicFrameLocks noGrp="1"/>
          </p:cNvGraphicFramePr>
          <p:nvPr/>
        </p:nvGraphicFramePr>
        <p:xfrm>
          <a:off x="7452320" y="2708920"/>
          <a:ext cx="1452759" cy="2277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409"/>
                <a:gridCol w="373350"/>
              </a:tblGrid>
              <a:tr h="3600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Воспитатель</a:t>
                      </a:r>
                      <a:endParaRPr lang="ru-RU" sz="1300" dirty="0"/>
                    </a:p>
                  </a:txBody>
                  <a:tcPr marL="91466" marR="91466" marT="41976" marB="4197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497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Соблюдение Правил поведения в раздевалке</a:t>
                      </a:r>
                    </a:p>
                  </a:txBody>
                  <a:tcPr marL="91466" marR="91466" marT="41976" marB="4197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20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2-3 мин.</a:t>
                      </a:r>
                    </a:p>
                  </a:txBody>
                  <a:tcPr marL="91466" marR="91466" marT="41976" marB="4197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91466" marR="91466" marT="41976" marB="41976" anchor="b"/>
                </a:tc>
              </a:tr>
            </a:tbl>
          </a:graphicData>
        </a:graphic>
      </p:graphicFrame>
      <p:sp>
        <p:nvSpPr>
          <p:cNvPr id="106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771800" y="242088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107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6444208" y="234888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109" name="Скругленная прямоугольная выноска 108"/>
          <p:cNvSpPr/>
          <p:nvPr/>
        </p:nvSpPr>
        <p:spPr>
          <a:xfrm>
            <a:off x="2771800" y="1628800"/>
            <a:ext cx="1800200" cy="72008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 smtClean="0">
                <a:solidFill>
                  <a:prstClr val="white"/>
                </a:solidFill>
              </a:rPr>
              <a:t>У детей отсутствует навык следовать алгоритму </a:t>
            </a:r>
            <a:endParaRPr lang="ru-RU" sz="1300" dirty="0">
              <a:solidFill>
                <a:prstClr val="white"/>
              </a:solidFill>
            </a:endParaRPr>
          </a:p>
        </p:txBody>
      </p:sp>
      <p:sp>
        <p:nvSpPr>
          <p:cNvPr id="110" name="Скругленная прямоугольная выноска 109"/>
          <p:cNvSpPr/>
          <p:nvPr/>
        </p:nvSpPr>
        <p:spPr>
          <a:xfrm>
            <a:off x="467544" y="1700808"/>
            <a:ext cx="1656184" cy="72008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 smtClean="0">
                <a:solidFill>
                  <a:prstClr val="white"/>
                </a:solidFill>
              </a:rPr>
              <a:t>Отсутствие мотивации у детей к сбору на прогулку</a:t>
            </a:r>
            <a:endParaRPr lang="ru-RU" sz="1300" dirty="0">
              <a:solidFill>
                <a:prstClr val="white"/>
              </a:solidFill>
            </a:endParaRPr>
          </a:p>
        </p:txBody>
      </p:sp>
      <p:sp>
        <p:nvSpPr>
          <p:cNvPr id="27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427984" y="234888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28" name="Скругленная прямоугольная выноска 27"/>
          <p:cNvSpPr/>
          <p:nvPr/>
        </p:nvSpPr>
        <p:spPr>
          <a:xfrm>
            <a:off x="5292080" y="1556792"/>
            <a:ext cx="1656184" cy="720080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 smtClean="0">
                <a:solidFill>
                  <a:prstClr val="white"/>
                </a:solidFill>
              </a:rPr>
              <a:t>Низкая ориентировка детей в шкафчике</a:t>
            </a:r>
            <a:endParaRPr lang="ru-RU" sz="1300" dirty="0">
              <a:solidFill>
                <a:prstClr val="white"/>
              </a:solidFill>
            </a:endParaRPr>
          </a:p>
        </p:txBody>
      </p:sp>
      <p:sp>
        <p:nvSpPr>
          <p:cNvPr id="29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8172400" y="234888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7164288" y="1268760"/>
            <a:ext cx="1872208" cy="864096"/>
          </a:xfrm>
          <a:prstGeom prst="wedgeRoundRectCallou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300" dirty="0" smtClean="0">
                <a:solidFill>
                  <a:prstClr val="white"/>
                </a:solidFill>
              </a:rPr>
              <a:t>Дети отвлекаются, не соблюдают правила поведения в раздевалке</a:t>
            </a:r>
            <a:endParaRPr lang="ru-RU" sz="1300" dirty="0">
              <a:solidFill>
                <a:prstClr val="white"/>
              </a:solidFill>
            </a:endParaRPr>
          </a:p>
        </p:txBody>
      </p:sp>
      <p:sp>
        <p:nvSpPr>
          <p:cNvPr id="34" name="TextBox 48"/>
          <p:cNvSpPr txBox="1">
            <a:spLocks noChangeArrowheads="1"/>
          </p:cNvSpPr>
          <p:nvPr/>
        </p:nvSpPr>
        <p:spPr bwMode="auto">
          <a:xfrm>
            <a:off x="4959350" y="5953125"/>
            <a:ext cx="3933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dirty="0">
                <a:solidFill>
                  <a:srgbClr val="C00000"/>
                </a:solidFill>
                <a:latin typeface="Calibri" pitchFamily="34" charset="0"/>
              </a:rPr>
              <a:t>ВПП (время протекания процесса)   – </a:t>
            </a:r>
            <a:r>
              <a:rPr lang="ru-RU" altLang="ru-RU" sz="1200" b="1" dirty="0" smtClean="0">
                <a:solidFill>
                  <a:srgbClr val="C00000"/>
                </a:solidFill>
                <a:latin typeface="Calibri" pitchFamily="34" charset="0"/>
              </a:rPr>
              <a:t>17-23 </a:t>
            </a:r>
            <a:r>
              <a:rPr lang="ru-RU" altLang="ru-RU" sz="1200" b="1" dirty="0">
                <a:solidFill>
                  <a:srgbClr val="C00000"/>
                </a:solidFill>
                <a:latin typeface="Calibri" pitchFamily="34" charset="0"/>
              </a:rPr>
              <a:t>мин.</a:t>
            </a:r>
          </a:p>
        </p:txBody>
      </p:sp>
    </p:spTree>
    <p:extLst>
      <p:ext uri="{BB962C8B-B14F-4D97-AF65-F5344CB8AC3E}">
        <p14:creationId xmlns="" xmlns:p14="http://schemas.microsoft.com/office/powerpoint/2010/main" val="2805299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3167062" cy="3587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Пирамида проблем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288" y="115888"/>
            <a:ext cx="8686800" cy="8651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07504" y="1556792"/>
          <a:ext cx="38164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0" y="1700808"/>
            <a:ext cx="4295775" cy="35548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Отсутствие мотивации детей к сбору на прогулку;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детей отсутствует навык следовать алгоритму;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Низкая ориентировка детей в шкафчике;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Дети отвлекаются, не соблюдают правила  поведения в раздевалке. 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 smtClean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900" dirty="0">
              <a:solidFill>
                <a:prstClr val="black"/>
              </a:solidFill>
              <a:cs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200" dirty="0" smtClean="0">
              <a:solidFill>
                <a:prstClr val="black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5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67944" y="299695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73638" y="1125538"/>
            <a:ext cx="3486794" cy="431254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Перечень проблем</a:t>
            </a:r>
            <a:endParaRPr lang="ru-RU" sz="2400" dirty="0">
              <a:solidFill>
                <a:srgbClr val="4646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67944" y="364502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24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67944" y="234888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0125" y="6572250"/>
            <a:ext cx="531813" cy="285750"/>
          </a:xfrm>
        </p:spPr>
        <p:txBody>
          <a:bodyPr/>
          <a:lstStyle/>
          <a:p>
            <a:pPr algn="ctr">
              <a:defRPr/>
            </a:pPr>
            <a:fld id="{665F7093-1B63-4552-81E3-3AEB9A14D1DF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4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2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67944" y="170080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9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403648" y="623731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2</a:t>
            </a:r>
          </a:p>
        </p:txBody>
      </p:sp>
      <p:sp>
        <p:nvSpPr>
          <p:cNvPr id="30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195736" y="623731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3</a:t>
            </a:r>
          </a:p>
        </p:txBody>
      </p:sp>
      <p:sp>
        <p:nvSpPr>
          <p:cNvPr id="3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771800" y="609329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  <a:latin typeface="Calibri"/>
              </a:rPr>
              <a:t>4</a:t>
            </a:r>
          </a:p>
        </p:txBody>
      </p:sp>
      <p:sp>
        <p:nvSpPr>
          <p:cNvPr id="32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755576" y="6165304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8274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06"/>
            <a:ext cx="450850" cy="2857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F6EFED9C-3036-4EBC-806E-ED89E0143B16}" type="slidenum">
              <a:rPr lang="ru-RU" altLang="ru-RU" b="1" smtClean="0">
                <a:solidFill>
                  <a:srgbClr val="23263C"/>
                </a:solidFill>
                <a:latin typeface="Franklin Gothic Book" pitchFamily="34" charset="0"/>
              </a:rPr>
              <a:pPr algn="ctr"/>
              <a:t>5</a:t>
            </a:fld>
            <a:endParaRPr lang="ru-RU" altLang="ru-RU" b="1" dirty="0" smtClean="0">
              <a:solidFill>
                <a:srgbClr val="23263C"/>
              </a:solidFill>
              <a:latin typeface="Franklin Gothic Book" pitchFamily="34" charset="0"/>
            </a:endParaRPr>
          </a:p>
        </p:txBody>
      </p:sp>
      <p:sp>
        <p:nvSpPr>
          <p:cNvPr id="25605" name="Text Box 14"/>
          <p:cNvSpPr txBox="1">
            <a:spLocks noChangeArrowheads="1"/>
          </p:cNvSpPr>
          <p:nvPr/>
        </p:nvSpPr>
        <p:spPr bwMode="auto">
          <a:xfrm>
            <a:off x="7029302" y="797617"/>
            <a:ext cx="1811931" cy="42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 dirty="0" smtClean="0">
                <a:solidFill>
                  <a:schemeClr val="tx2"/>
                </a:solidFill>
              </a:rPr>
              <a:t>Вклад в достижение цели, мин.</a:t>
            </a:r>
            <a:endParaRPr lang="ru-RU" altLang="ru-RU" sz="1200" b="1" dirty="0">
              <a:solidFill>
                <a:schemeClr val="tx2"/>
              </a:solidFill>
            </a:endParaRPr>
          </a:p>
        </p:txBody>
      </p:sp>
      <p:sp>
        <p:nvSpPr>
          <p:cNvPr id="25607" name="Text Box 14"/>
          <p:cNvSpPr txBox="1">
            <a:spLocks noChangeArrowheads="1"/>
          </p:cNvSpPr>
          <p:nvPr/>
        </p:nvSpPr>
        <p:spPr bwMode="auto">
          <a:xfrm>
            <a:off x="5170481" y="797617"/>
            <a:ext cx="15938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Решение</a:t>
            </a:r>
          </a:p>
        </p:txBody>
      </p:sp>
      <p:sp>
        <p:nvSpPr>
          <p:cNvPr id="25608" name="TextBox 41"/>
          <p:cNvSpPr txBox="1">
            <a:spLocks noChangeArrowheads="1"/>
          </p:cNvSpPr>
          <p:nvPr/>
        </p:nvSpPr>
        <p:spPr bwMode="auto">
          <a:xfrm>
            <a:off x="323528" y="1556792"/>
            <a:ext cx="1791009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prstClr val="black"/>
                </a:solidFill>
              </a:rPr>
              <a:t>Подготовка к процессу одевания</a:t>
            </a:r>
            <a:endParaRPr lang="ru-RU" sz="1200" b="1" dirty="0">
              <a:solidFill>
                <a:prstClr val="black"/>
              </a:solidFill>
            </a:endParaRPr>
          </a:p>
        </p:txBody>
      </p:sp>
      <p:sp>
        <p:nvSpPr>
          <p:cNvPr id="25609" name="TextBox 41"/>
          <p:cNvSpPr txBox="1">
            <a:spLocks noChangeArrowheads="1"/>
          </p:cNvSpPr>
          <p:nvPr/>
        </p:nvSpPr>
        <p:spPr bwMode="auto">
          <a:xfrm>
            <a:off x="2555776" y="1628800"/>
            <a:ext cx="2304257" cy="38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- </a:t>
            </a:r>
            <a:r>
              <a:rPr lang="ru-RU" altLang="ru-RU" sz="1200" b="1" dirty="0" smtClean="0"/>
              <a:t>отсутствие мотивации детей</a:t>
            </a:r>
            <a:endParaRPr lang="ru-RU" altLang="ru-RU" sz="1200" b="1" dirty="0"/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668344" y="1700808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2-2,5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79512" y="1412776"/>
            <a:ext cx="8640960" cy="79208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222125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chemeClr val="tx2"/>
                </a:solidFill>
              </a:rPr>
              <a:t>Проблема</a:t>
            </a:r>
          </a:p>
        </p:txBody>
      </p:sp>
      <p:sp>
        <p:nvSpPr>
          <p:cNvPr id="31" name="TextBox 41"/>
          <p:cNvSpPr txBox="1">
            <a:spLocks noChangeArrowheads="1"/>
          </p:cNvSpPr>
          <p:nvPr/>
        </p:nvSpPr>
        <p:spPr bwMode="auto">
          <a:xfrm>
            <a:off x="5148064" y="1556792"/>
            <a:ext cx="2088232" cy="53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Разработка </a:t>
            </a:r>
            <a:r>
              <a:rPr lang="ru-RU" altLang="ru-RU" sz="1200" b="1" dirty="0" smtClean="0"/>
              <a:t>пиктограмм чем мы будем заниматься на прогулке</a:t>
            </a:r>
            <a:endParaRPr lang="ru-RU" altLang="ru-RU" sz="1200" b="1" dirty="0"/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Text Box 14"/>
          <p:cNvSpPr txBox="1">
            <a:spLocks noChangeArrowheads="1"/>
          </p:cNvSpPr>
          <p:nvPr/>
        </p:nvSpPr>
        <p:spPr bwMode="auto">
          <a:xfrm>
            <a:off x="2720498" y="797617"/>
            <a:ext cx="16748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46800" bIns="1080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chemeClr val="tx2"/>
                </a:solidFill>
              </a:rPr>
              <a:t>Первопричина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201613" y="188640"/>
            <a:ext cx="8686800" cy="421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Анализ проблем «5 почему?»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323528" y="2420888"/>
            <a:ext cx="2096045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Несоблюдение алгоритма одевания детьми, не умение детей последовательно одеваться</a:t>
            </a:r>
            <a:endParaRPr lang="ru-RU" altLang="ru-RU" sz="1200" b="1" dirty="0"/>
          </a:p>
        </p:txBody>
      </p:sp>
      <p:sp>
        <p:nvSpPr>
          <p:cNvPr id="37" name="TextBox 41"/>
          <p:cNvSpPr txBox="1">
            <a:spLocks noChangeArrowheads="1"/>
          </p:cNvSpPr>
          <p:nvPr/>
        </p:nvSpPr>
        <p:spPr bwMode="auto">
          <a:xfrm>
            <a:off x="2483768" y="2262861"/>
            <a:ext cx="2592288" cy="142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отсутствие единства требований родителей и педагогов к процессу одевания;</a:t>
            </a:r>
          </a:p>
          <a:p>
            <a:pPr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отсутствие навыка одевания;</a:t>
            </a:r>
          </a:p>
          <a:p>
            <a:pPr algn="ctr">
              <a:lnSpc>
                <a:spcPct val="80000"/>
              </a:lnSpc>
              <a:buFontTx/>
              <a:buChar char="-"/>
            </a:pPr>
            <a:r>
              <a:rPr lang="ru-RU" altLang="ru-RU" sz="1200" b="1" dirty="0" smtClean="0"/>
              <a:t>отсутствие доступной наглядности</a:t>
            </a:r>
          </a:p>
          <a:p>
            <a:pPr algn="ctr">
              <a:lnSpc>
                <a:spcPct val="80000"/>
              </a:lnSpc>
              <a:buFontTx/>
              <a:buChar char="-"/>
            </a:pPr>
            <a:endParaRPr lang="ru-RU" altLang="ru-RU" sz="1200" b="1" dirty="0" smtClean="0"/>
          </a:p>
          <a:p>
            <a:pPr algn="ctr">
              <a:lnSpc>
                <a:spcPct val="80000"/>
              </a:lnSpc>
              <a:buFontTx/>
              <a:buChar char="-"/>
            </a:pPr>
            <a:endParaRPr lang="ru-RU" altLang="ru-RU" sz="1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179512" y="2348880"/>
            <a:ext cx="8640960" cy="1152128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339752" y="2636912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236296" y="270892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TextBox 41"/>
          <p:cNvSpPr txBox="1">
            <a:spLocks noChangeArrowheads="1"/>
          </p:cNvSpPr>
          <p:nvPr/>
        </p:nvSpPr>
        <p:spPr bwMode="auto">
          <a:xfrm>
            <a:off x="5148064" y="2420888"/>
            <a:ext cx="2088232" cy="9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Упражнять  детей в процессе одевания следовать алгоритму.</a:t>
            </a:r>
          </a:p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Алгоритмы разместить в доступных местах, на уровне глаз детей. </a:t>
            </a:r>
            <a:endParaRPr lang="ru-RU" altLang="ru-RU" sz="1200" b="1" dirty="0"/>
          </a:p>
        </p:txBody>
      </p:sp>
      <p:sp>
        <p:nvSpPr>
          <p:cNvPr id="49" name="Стрелка: вправо 3"/>
          <p:cNvSpPr/>
          <p:nvPr/>
        </p:nvSpPr>
        <p:spPr>
          <a:xfrm>
            <a:off x="5076056" y="2708920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TextBox 41"/>
          <p:cNvSpPr txBox="1">
            <a:spLocks noChangeArrowheads="1"/>
          </p:cNvSpPr>
          <p:nvPr/>
        </p:nvSpPr>
        <p:spPr bwMode="auto">
          <a:xfrm>
            <a:off x="2699792" y="5227342"/>
            <a:ext cx="2110011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- дети отвлекаются друг на друга, забывают правила поведения в раздевалке </a:t>
            </a:r>
            <a:endParaRPr lang="ru-RU" altLang="ru-RU" sz="1200" b="1" dirty="0"/>
          </a:p>
        </p:txBody>
      </p:sp>
      <p:sp>
        <p:nvSpPr>
          <p:cNvPr id="51" name="TextBox 41"/>
          <p:cNvSpPr txBox="1">
            <a:spLocks noChangeArrowheads="1"/>
          </p:cNvSpPr>
          <p:nvPr/>
        </p:nvSpPr>
        <p:spPr bwMode="auto">
          <a:xfrm>
            <a:off x="2627784" y="3789040"/>
            <a:ext cx="2171425" cy="6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- </a:t>
            </a:r>
            <a:r>
              <a:rPr lang="ru-RU" altLang="ru-RU" sz="1200" b="1" dirty="0" smtClean="0"/>
              <a:t>не соблюдение родителями и детьми правил складывания и хранения вещей</a:t>
            </a:r>
            <a:endParaRPr lang="ru-RU" altLang="ru-RU" sz="1200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79512" y="3645024"/>
            <a:ext cx="8640960" cy="990292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483768" y="393305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08304" y="393305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860032" y="400506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596336" y="2780928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4-5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60" name="TextBox 41"/>
          <p:cNvSpPr txBox="1">
            <a:spLocks noChangeArrowheads="1"/>
          </p:cNvSpPr>
          <p:nvPr/>
        </p:nvSpPr>
        <p:spPr bwMode="auto">
          <a:xfrm>
            <a:off x="5220072" y="3645024"/>
            <a:ext cx="2088232" cy="98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/>
              <a:t>Разработка </a:t>
            </a:r>
            <a:r>
              <a:rPr lang="ru-RU" altLang="ru-RU" sz="1200" b="1" dirty="0" smtClean="0"/>
              <a:t>алгоритма складывания и хранения вещей в шкафчиках. Размещение алгоритма в каждом шкафчике.</a:t>
            </a:r>
            <a:endParaRPr lang="ru-RU" altLang="ru-RU" sz="1200" b="1" dirty="0"/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596336" y="3933056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3-4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9512" y="4941168"/>
            <a:ext cx="8640960" cy="990292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7" name="TextBox 41"/>
          <p:cNvSpPr txBox="1">
            <a:spLocks noChangeArrowheads="1"/>
          </p:cNvSpPr>
          <p:nvPr/>
        </p:nvSpPr>
        <p:spPr bwMode="auto">
          <a:xfrm>
            <a:off x="5364088" y="5157192"/>
            <a:ext cx="2110011" cy="53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Разработка алгоритма правил поведения в раздевалке</a:t>
            </a:r>
            <a:endParaRPr lang="ru-RU" altLang="ru-RU" sz="1200" b="1" dirty="0"/>
          </a:p>
        </p:txBody>
      </p:sp>
      <p:sp>
        <p:nvSpPr>
          <p:cNvPr id="48" name="TextBox 41"/>
          <p:cNvSpPr txBox="1">
            <a:spLocks noChangeArrowheads="1"/>
          </p:cNvSpPr>
          <p:nvPr/>
        </p:nvSpPr>
        <p:spPr bwMode="auto">
          <a:xfrm>
            <a:off x="323528" y="3861048"/>
            <a:ext cx="2110011" cy="53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Вещи в шкафчиках находятся в хаотичном порядке</a:t>
            </a:r>
            <a:endParaRPr lang="ru-RU" altLang="ru-RU" sz="1200" b="1" dirty="0"/>
          </a:p>
        </p:txBody>
      </p:sp>
      <p:sp>
        <p:nvSpPr>
          <p:cNvPr id="52" name="TextBox 41"/>
          <p:cNvSpPr txBox="1">
            <a:spLocks noChangeArrowheads="1"/>
          </p:cNvSpPr>
          <p:nvPr/>
        </p:nvSpPr>
        <p:spPr bwMode="auto">
          <a:xfrm>
            <a:off x="395536" y="5301208"/>
            <a:ext cx="2110011" cy="53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200" b="1" dirty="0" smtClean="0"/>
              <a:t>Не соблюдаются правила поведения в раздевалке</a:t>
            </a:r>
            <a:endParaRPr lang="ru-RU" altLang="ru-RU" sz="1200" b="1" dirty="0"/>
          </a:p>
        </p:txBody>
      </p:sp>
      <p:sp>
        <p:nvSpPr>
          <p:cNvPr id="53" name="Стрелка: вправо 3"/>
          <p:cNvSpPr/>
          <p:nvPr/>
        </p:nvSpPr>
        <p:spPr>
          <a:xfrm>
            <a:off x="5076056" y="544522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Стрелка: вправо 3"/>
          <p:cNvSpPr/>
          <p:nvPr/>
        </p:nvSpPr>
        <p:spPr>
          <a:xfrm>
            <a:off x="2555776" y="544522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TextBox 41"/>
          <p:cNvSpPr txBox="1">
            <a:spLocks noChangeArrowheads="1"/>
          </p:cNvSpPr>
          <p:nvPr/>
        </p:nvSpPr>
        <p:spPr bwMode="auto">
          <a:xfrm>
            <a:off x="7668344" y="5445224"/>
            <a:ext cx="1032557" cy="266869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tIns="82800" bIns="1080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</a:rPr>
              <a:t>2-3</a:t>
            </a:r>
            <a:endParaRPr lang="ru-RU" altLang="ru-RU" sz="1400" b="1" dirty="0">
              <a:solidFill>
                <a:schemeClr val="tx2"/>
              </a:solidFill>
            </a:endParaRPr>
          </a:p>
        </p:txBody>
      </p:sp>
      <p:sp>
        <p:nvSpPr>
          <p:cNvPr id="59" name="Стрелка: вправо 3"/>
          <p:cNvSpPr/>
          <p:nvPr/>
        </p:nvSpPr>
        <p:spPr>
          <a:xfrm>
            <a:off x="7452320" y="544522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5203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88" y="1055688"/>
            <a:ext cx="8686800" cy="3365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Карта текущего состояния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23300" y="6527800"/>
            <a:ext cx="347663" cy="285750"/>
          </a:xfrm>
        </p:spPr>
        <p:txBody>
          <a:bodyPr/>
          <a:lstStyle/>
          <a:p>
            <a:pPr algn="ctr">
              <a:defRPr/>
            </a:pPr>
            <a:fld id="{B47CC389-FC32-4AA7-8E9A-6F6DE73B0757}" type="slidenum">
              <a:rPr lang="ru-RU" b="1" smtClean="0">
                <a:solidFill>
                  <a:srgbClr val="474B78">
                    <a:lumMod val="50000"/>
                  </a:srgbClr>
                </a:solidFill>
              </a:rPr>
              <a:pPr algn="ctr">
                <a:defRPr/>
              </a:pPr>
              <a:t>6</a:t>
            </a:fld>
            <a:endParaRPr lang="ru-RU" b="1" dirty="0">
              <a:solidFill>
                <a:srgbClr val="474B78">
                  <a:lumMod val="50000"/>
                </a:srgb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88913"/>
            <a:ext cx="8686800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41" name="Штриховая стрелка вправо 40"/>
          <p:cNvSpPr/>
          <p:nvPr/>
        </p:nvSpPr>
        <p:spPr>
          <a:xfrm>
            <a:off x="1619672" y="3068960"/>
            <a:ext cx="360040" cy="216025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616200" y="3716338"/>
            <a:ext cx="50323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cs typeface="Arial" charset="0"/>
              </a:rPr>
              <a:t>60-1440 мин.</a:t>
            </a:r>
          </a:p>
        </p:txBody>
      </p:sp>
      <p:sp>
        <p:nvSpPr>
          <p:cNvPr id="78" name="Штриховая стрелка вправо 77"/>
          <p:cNvSpPr/>
          <p:nvPr/>
        </p:nvSpPr>
        <p:spPr>
          <a:xfrm>
            <a:off x="6876256" y="3068960"/>
            <a:ext cx="495300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85" name="Штриховая стрелка вправо 84"/>
          <p:cNvSpPr/>
          <p:nvPr/>
        </p:nvSpPr>
        <p:spPr>
          <a:xfrm>
            <a:off x="3348038" y="3055938"/>
            <a:ext cx="317500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87" name="Таблица 86"/>
          <p:cNvGraphicFramePr>
            <a:graphicFrameLocks noGrp="1"/>
          </p:cNvGraphicFramePr>
          <p:nvPr/>
        </p:nvGraphicFramePr>
        <p:xfrm>
          <a:off x="2051720" y="2780928"/>
          <a:ext cx="1192485" cy="2281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277"/>
                <a:gridCol w="208208"/>
              </a:tblGrid>
              <a:tr h="25319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Дети</a:t>
                      </a:r>
                      <a:endParaRPr lang="ru-RU" sz="1300" dirty="0"/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2768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Соблюдение алгоритма последовательности одевания</a:t>
                      </a:r>
                    </a:p>
                  </a:txBody>
                  <a:tcPr marL="91404" marR="91404" marT="43022" marB="4302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136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8-10 мин.</a:t>
                      </a:r>
                    </a:p>
                  </a:txBody>
                  <a:tcPr marL="91404" marR="91404" marT="43022" marB="4302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 marL="91404" marR="91404" marT="43022" marB="43022" anchor="b"/>
                </a:tc>
              </a:tr>
            </a:tbl>
          </a:graphicData>
        </a:graphic>
      </p:graphicFrame>
      <p:sp>
        <p:nvSpPr>
          <p:cNvPr id="90" name="Штриховая стрелка вправо 89"/>
          <p:cNvSpPr/>
          <p:nvPr/>
        </p:nvSpPr>
        <p:spPr>
          <a:xfrm>
            <a:off x="5003800" y="3043238"/>
            <a:ext cx="401638" cy="287337"/>
          </a:xfrm>
          <a:prstGeom prst="striped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8" name="Штриховая стрелка вправо 97"/>
          <p:cNvSpPr/>
          <p:nvPr/>
        </p:nvSpPr>
        <p:spPr>
          <a:xfrm>
            <a:off x="8101013" y="4648200"/>
            <a:ext cx="487362" cy="287338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99" name="Таблица 98"/>
          <p:cNvGraphicFramePr>
            <a:graphicFrameLocks noGrp="1"/>
          </p:cNvGraphicFramePr>
          <p:nvPr/>
        </p:nvGraphicFramePr>
        <p:xfrm>
          <a:off x="179512" y="2852936"/>
          <a:ext cx="1368152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60041"/>
              </a:tblGrid>
              <a:tr h="32293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909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Сбор детей, подготовка к процессу  одевания</a:t>
                      </a:r>
                      <a:endParaRPr lang="ru-RU" sz="1400" dirty="0"/>
                    </a:p>
                  </a:txBody>
                  <a:tcPr marL="91474" marR="91474" marT="45719" marB="45719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197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rgbClr val="002060"/>
                          </a:solidFill>
                        </a:rPr>
                        <a:t>2-3 мин.</a:t>
                      </a:r>
                    </a:p>
                  </a:txBody>
                  <a:tcPr marL="91474" marR="91474" marT="45719" marB="45719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 marL="91474" marR="91474" marT="45719" marB="45719" anchor="b"/>
                </a:tc>
              </a:tr>
            </a:tbl>
          </a:graphicData>
        </a:graphic>
      </p:graphicFrame>
      <p:graphicFrame>
        <p:nvGraphicFramePr>
          <p:cNvPr id="100" name="Таблица 99"/>
          <p:cNvGraphicFramePr>
            <a:graphicFrameLocks noGrp="1"/>
          </p:cNvGraphicFramePr>
          <p:nvPr/>
        </p:nvGraphicFramePr>
        <p:xfrm>
          <a:off x="3707904" y="2636912"/>
          <a:ext cx="1224136" cy="2325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994"/>
                <a:gridCol w="322142"/>
              </a:tblGrid>
              <a:tr h="39506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Воспитатель</a:t>
                      </a:r>
                      <a:endParaRPr lang="ru-RU" sz="1400" dirty="0"/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159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Обучение детей последовательности одевания</a:t>
                      </a:r>
                    </a:p>
                  </a:txBody>
                  <a:tcPr marL="91404" marR="91404" marT="45282" marB="4528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87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3-4 мин.</a:t>
                      </a:r>
                    </a:p>
                  </a:txBody>
                  <a:tcPr marL="91404" marR="91404" marT="45282" marB="45282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 marL="91404" marR="91404" marT="45282" marB="45282" anchor="b"/>
                </a:tc>
              </a:tr>
            </a:tbl>
          </a:graphicData>
        </a:graphic>
      </p:graphicFrame>
      <p:graphicFrame>
        <p:nvGraphicFramePr>
          <p:cNvPr id="101" name="Таблица 100"/>
          <p:cNvGraphicFramePr>
            <a:graphicFrameLocks noGrp="1"/>
          </p:cNvGraphicFramePr>
          <p:nvPr/>
        </p:nvGraphicFramePr>
        <p:xfrm>
          <a:off x="5435600" y="2687637"/>
          <a:ext cx="1368648" cy="2528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476"/>
                <a:gridCol w="360172"/>
              </a:tblGrid>
              <a:tr h="35217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Воспитатель, дети</a:t>
                      </a:r>
                      <a:endParaRPr lang="ru-RU" sz="1100" dirty="0"/>
                    </a:p>
                  </a:txBody>
                  <a:tcPr marL="91516" marR="91516" marT="37318" marB="3731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786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Обучение складыванию вещей. Соблюдение правила «Каждой вещи- свое место»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 smtClean="0"/>
                    </a:p>
                  </a:txBody>
                  <a:tcPr marL="91516" marR="91516" marT="37318" marB="3731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750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2-3 мин.</a:t>
                      </a:r>
                    </a:p>
                  </a:txBody>
                  <a:tcPr marL="91516" marR="91516" marT="37318" marB="37318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 marL="91516" marR="91516" marT="37318" marB="37318" anchor="b"/>
                </a:tc>
              </a:tr>
            </a:tbl>
          </a:graphicData>
        </a:graphic>
      </p:graphicFrame>
      <p:graphicFrame>
        <p:nvGraphicFramePr>
          <p:cNvPr id="102" name="Таблица 101"/>
          <p:cNvGraphicFramePr>
            <a:graphicFrameLocks noGrp="1"/>
          </p:cNvGraphicFramePr>
          <p:nvPr/>
        </p:nvGraphicFramePr>
        <p:xfrm>
          <a:off x="7452320" y="2708920"/>
          <a:ext cx="1452759" cy="2397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409"/>
                <a:gridCol w="373350"/>
              </a:tblGrid>
              <a:tr h="3600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Воспитатель, дети</a:t>
                      </a:r>
                      <a:endParaRPr lang="ru-RU" sz="1300" dirty="0"/>
                    </a:p>
                  </a:txBody>
                  <a:tcPr marL="91466" marR="91466" marT="41976" marB="4197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497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Соблюдение Правил поведения в раздевалке</a:t>
                      </a:r>
                    </a:p>
                  </a:txBody>
                  <a:tcPr marL="91466" marR="91466" marT="41976" marB="41976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20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3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2-3 мин.</a:t>
                      </a:r>
                    </a:p>
                  </a:txBody>
                  <a:tcPr marL="91466" marR="91466" marT="41976" marB="41976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 marL="91466" marR="91466" marT="41976" marB="41976" anchor="b"/>
                </a:tc>
              </a:tr>
            </a:tbl>
          </a:graphicData>
        </a:graphic>
      </p:graphicFrame>
      <p:sp>
        <p:nvSpPr>
          <p:cNvPr id="34" name="TextBox 48"/>
          <p:cNvSpPr txBox="1">
            <a:spLocks noChangeArrowheads="1"/>
          </p:cNvSpPr>
          <p:nvPr/>
        </p:nvSpPr>
        <p:spPr bwMode="auto">
          <a:xfrm>
            <a:off x="251520" y="5949280"/>
            <a:ext cx="3933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dirty="0">
                <a:solidFill>
                  <a:srgbClr val="C00000"/>
                </a:solidFill>
                <a:latin typeface="Calibri" pitchFamily="34" charset="0"/>
              </a:rPr>
              <a:t>ВПП (время протекания процесса)   – </a:t>
            </a:r>
            <a:r>
              <a:rPr lang="ru-RU" altLang="ru-RU" sz="1200" b="1" dirty="0" smtClean="0">
                <a:solidFill>
                  <a:srgbClr val="C00000"/>
                </a:solidFill>
                <a:latin typeface="Calibri" pitchFamily="34" charset="0"/>
              </a:rPr>
              <a:t>6 -8 </a:t>
            </a:r>
            <a:r>
              <a:rPr lang="ru-RU" altLang="ru-RU" sz="1200" b="1" dirty="0">
                <a:solidFill>
                  <a:srgbClr val="C00000"/>
                </a:solidFill>
                <a:latin typeface="Calibri" pitchFamily="34" charset="0"/>
              </a:rPr>
              <a:t>мин.</a:t>
            </a:r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>
            <a:off x="0" y="1628800"/>
            <a:ext cx="1834902" cy="922214"/>
          </a:xfrm>
          <a:prstGeom prst="wedgeRoundRectCallo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>
                <a:solidFill>
                  <a:prstClr val="white"/>
                </a:solidFill>
              </a:rPr>
              <a:t>Разработка </a:t>
            </a:r>
            <a:r>
              <a:rPr lang="ru-RU" sz="1200" dirty="0" smtClean="0">
                <a:solidFill>
                  <a:prstClr val="white"/>
                </a:solidFill>
              </a:rPr>
              <a:t>пиктограмм «Что нас ждет интересного на прогулке»</a:t>
            </a:r>
            <a:endParaRPr lang="ru-RU" sz="120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>
                <a:solidFill>
                  <a:srgbClr val="FFFF00"/>
                </a:solidFill>
              </a:rPr>
              <a:t>Экономия: </a:t>
            </a:r>
            <a:r>
              <a:rPr lang="ru-RU" sz="1200" dirty="0" smtClean="0">
                <a:solidFill>
                  <a:srgbClr val="FFFF00"/>
                </a:solidFill>
              </a:rPr>
              <a:t>2-2,5 мин</a:t>
            </a:r>
            <a:r>
              <a:rPr lang="ru-RU" sz="12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0" name="Скругленная прямоугольная выноска 29"/>
          <p:cNvSpPr/>
          <p:nvPr/>
        </p:nvSpPr>
        <p:spPr>
          <a:xfrm>
            <a:off x="2123728" y="1484784"/>
            <a:ext cx="1834902" cy="922214"/>
          </a:xfrm>
          <a:prstGeom prst="wedgeRoundRectCallo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white"/>
                </a:solidFill>
              </a:rPr>
              <a:t>Алгоритмы разместить в доступных местах, на уровне глаз детей</a:t>
            </a:r>
            <a:endParaRPr lang="ru-RU" sz="120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Экономия:3-4 мин</a:t>
            </a:r>
            <a:r>
              <a:rPr lang="ru-RU" sz="12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2" name="Скругленная прямоугольная выноска 31"/>
          <p:cNvSpPr/>
          <p:nvPr/>
        </p:nvSpPr>
        <p:spPr>
          <a:xfrm>
            <a:off x="4211960" y="1556792"/>
            <a:ext cx="1834902" cy="922214"/>
          </a:xfrm>
          <a:prstGeom prst="wedgeRoundRectCallo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white"/>
                </a:solidFill>
              </a:rPr>
              <a:t>Упражнять детей в выработке навыков самостоятельного одевания</a:t>
            </a:r>
            <a:endParaRPr lang="ru-RU" sz="120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Экономия:3-4 мин</a:t>
            </a:r>
            <a:r>
              <a:rPr lang="ru-RU" sz="1200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3" name="Скругленная прямоугольная выноска 32"/>
          <p:cNvSpPr/>
          <p:nvPr/>
        </p:nvSpPr>
        <p:spPr>
          <a:xfrm>
            <a:off x="6228184" y="1268760"/>
            <a:ext cx="1800200" cy="1296144"/>
          </a:xfrm>
          <a:prstGeom prst="wedgeRoundRectCallo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white"/>
                </a:solidFill>
              </a:rPr>
              <a:t>Выработка единства подхода родителей к процессу одевания,  размещение алгоритмов в каждом шкафчике</a:t>
            </a:r>
            <a:endParaRPr lang="ru-RU" sz="120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Экономия: 1,5</a:t>
            </a:r>
            <a:endParaRPr lang="ru-RU" sz="1200" dirty="0">
              <a:solidFill>
                <a:srgbClr val="FFFF00"/>
              </a:solidFill>
            </a:endParaRPr>
          </a:p>
        </p:txBody>
      </p:sp>
      <p:sp>
        <p:nvSpPr>
          <p:cNvPr id="35" name="Скругленная прямоугольная выноска 34"/>
          <p:cNvSpPr/>
          <p:nvPr/>
        </p:nvSpPr>
        <p:spPr>
          <a:xfrm>
            <a:off x="7020272" y="5301208"/>
            <a:ext cx="1834902" cy="1008112"/>
          </a:xfrm>
          <a:prstGeom prst="wedgeRoundRectCallou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white"/>
                </a:solidFill>
              </a:rPr>
              <a:t>Разработка Алгоритма правил поведения в раздевалке и навыка следования им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srgbClr val="FFFF00"/>
                </a:solidFill>
              </a:rPr>
              <a:t>Экономия:2-3 мин.</a:t>
            </a:r>
            <a:endParaRPr lang="ru-RU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52995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1"/>
          <p:cNvSpPr txBox="1">
            <a:spLocks/>
          </p:cNvSpPr>
          <p:nvPr/>
        </p:nvSpPr>
        <p:spPr>
          <a:xfrm>
            <a:off x="114301" y="-73025"/>
            <a:ext cx="9053513" cy="7651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Достигнутые результаты (было и стало) </a:t>
            </a:r>
          </a:p>
        </p:txBody>
      </p:sp>
      <p:sp>
        <p:nvSpPr>
          <p:cNvPr id="30" name="Прямоугольник 29">
            <a:extLst/>
          </p:cNvPr>
          <p:cNvSpPr/>
          <p:nvPr/>
        </p:nvSpPr>
        <p:spPr>
          <a:xfrm>
            <a:off x="0" y="476250"/>
            <a:ext cx="9144000" cy="633730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9" y="6448427"/>
            <a:ext cx="436562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10</a:t>
            </a:r>
            <a:endParaRPr lang="ru-RU" sz="1400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7969" y="663575"/>
            <a:ext cx="132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Franklin Gothic Medium" pitchFamily="34" charset="0"/>
              </a:rPr>
              <a:t>БЫЛО</a:t>
            </a:r>
          </a:p>
        </p:txBody>
      </p:sp>
      <p:sp>
        <p:nvSpPr>
          <p:cNvPr id="37" name="TextBox 52"/>
          <p:cNvSpPr txBox="1">
            <a:spLocks noChangeArrowheads="1"/>
          </p:cNvSpPr>
          <p:nvPr/>
        </p:nvSpPr>
        <p:spPr bwMode="auto">
          <a:xfrm>
            <a:off x="4932363" y="649290"/>
            <a:ext cx="1276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92D050"/>
                </a:solidFill>
                <a:latin typeface="Franklin Gothic Medium" pitchFamily="34" charset="0"/>
              </a:rPr>
              <a:t>СТАЛО</a:t>
            </a:r>
          </a:p>
        </p:txBody>
      </p:sp>
      <p:sp>
        <p:nvSpPr>
          <p:cNvPr id="44" name="Выноска со стрелкой вправо 43"/>
          <p:cNvSpPr/>
          <p:nvPr/>
        </p:nvSpPr>
        <p:spPr>
          <a:xfrm>
            <a:off x="357187" y="1343026"/>
            <a:ext cx="3414713" cy="828675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gradFill flip="none" rotWithShape="1">
            <a:gsLst>
              <a:gs pos="2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Низкая мотивация детей к процессу одевания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60" name="Выноска со стрелкой вправо 59"/>
          <p:cNvSpPr/>
          <p:nvPr/>
        </p:nvSpPr>
        <p:spPr>
          <a:xfrm>
            <a:off x="395536" y="2420888"/>
            <a:ext cx="3390652" cy="1368152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gradFill flip="none" rotWithShape="1">
            <a:gsLst>
              <a:gs pos="2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Franklin Gothic Medium" pitchFamily="34" charset="0"/>
              </a:rPr>
              <a:t>Несоблюдение алгоритма последовательности одевания,  отсутствие единого подхода родителей к процессу одевания детей (мин)</a:t>
            </a:r>
            <a:endParaRPr lang="ru-RU" sz="14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61" name="Выноска со стрелкой вправо 60"/>
          <p:cNvSpPr/>
          <p:nvPr/>
        </p:nvSpPr>
        <p:spPr>
          <a:xfrm>
            <a:off x="395536" y="3990976"/>
            <a:ext cx="3404939" cy="1166216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gradFill flip="none" rotWithShape="1">
            <a:gsLst>
              <a:gs pos="2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Низкая ориентировка детей в шкафчике, отсутствие соблюдения правила «Каждой вещи- свое место»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65" name="Выноска со стрелкой вправо 64"/>
          <p:cNvSpPr/>
          <p:nvPr/>
        </p:nvSpPr>
        <p:spPr>
          <a:xfrm>
            <a:off x="4786312" y="1343026"/>
            <a:ext cx="3414713" cy="828675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solidFill>
            <a:srgbClr val="BAE18F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Мотивация к процессу одевания(мин)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66" name="Выноска со стрелкой вправо 65"/>
          <p:cNvSpPr/>
          <p:nvPr/>
        </p:nvSpPr>
        <p:spPr>
          <a:xfrm>
            <a:off x="4716016" y="2420888"/>
            <a:ext cx="3499297" cy="1284337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solidFill>
            <a:srgbClr val="BAE18F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Обучение детей правилам следовать алгоритму,  единый подход с родителями к процессу одевания детей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67" name="Выноска со стрелкой вправо 66"/>
          <p:cNvSpPr/>
          <p:nvPr/>
        </p:nvSpPr>
        <p:spPr>
          <a:xfrm>
            <a:off x="4788024" y="5445224"/>
            <a:ext cx="3414713" cy="993625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solidFill>
            <a:srgbClr val="BAE18F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Разработка алгоритма, следование правилам поведения в раздевалке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51920" y="1412776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120-180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51920" y="4077072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120-180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851920" y="2708920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660-840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8244408" y="4221088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60-120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8244408" y="2780928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300-360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8244408" y="1340768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0,5 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5" name="Выноска со стрелкой вправо 24"/>
          <p:cNvSpPr/>
          <p:nvPr/>
        </p:nvSpPr>
        <p:spPr>
          <a:xfrm>
            <a:off x="395536" y="5373216"/>
            <a:ext cx="3404939" cy="1094208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gradFill flip="none" rotWithShape="1">
            <a:gsLst>
              <a:gs pos="22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Отвлекаемость детей, не соблюдение правил поведения в раздевалке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27" name="Выноска со стрелкой вправо 26"/>
          <p:cNvSpPr/>
          <p:nvPr/>
        </p:nvSpPr>
        <p:spPr>
          <a:xfrm>
            <a:off x="4716016" y="4005064"/>
            <a:ext cx="3493393" cy="1088504"/>
          </a:xfrm>
          <a:prstGeom prst="rightArrowCallout">
            <a:avLst>
              <a:gd name="adj1" fmla="val 17208"/>
              <a:gd name="adj2" fmla="val 36688"/>
              <a:gd name="adj3" fmla="val 47078"/>
              <a:gd name="adj4" fmla="val 81713"/>
            </a:avLst>
          </a:prstGeom>
          <a:solidFill>
            <a:srgbClr val="BAE18F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Franklin Gothic Medium" pitchFamily="34" charset="0"/>
              </a:rPr>
              <a:t>Разработка алгоритма складывания и хранения вещей, выработка навыка (мин)</a:t>
            </a:r>
            <a:endParaRPr lang="ru-RU" sz="16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8244408" y="5589240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0,5 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3851920" y="5517232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120-180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187624" y="2348880"/>
            <a:ext cx="1584176" cy="3096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648072"/>
          </a:xfrm>
          <a:effectLst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/>
              <a:t>Достигнутые результаты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8797" y="1507030"/>
            <a:ext cx="36004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latin typeface="Arial Narrow" panose="020B0606020202030204" pitchFamily="34" charset="0"/>
                <a:cs typeface="Times New Roman" pitchFamily="18" charset="0"/>
              </a:rPr>
              <a:t>ЭФФЕКТ</a:t>
            </a:r>
            <a:r>
              <a:rPr lang="ru-RU" altLang="ru-RU" b="1" dirty="0">
                <a:latin typeface="Arial Narrow" panose="020B0606020202030204" pitchFamily="34" charset="0"/>
                <a:cs typeface="Times New Roman" pitchFamily="18" charset="0"/>
              </a:rPr>
              <a:t> </a:t>
            </a:r>
            <a:endParaRPr lang="ru-RU" altLang="ru-RU" b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800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Сокращение потерь времени на процесс одевания</a:t>
            </a: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 smtClean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>
                <a:latin typeface="Arial Narrow" panose="020B0606020202030204" pitchFamily="34" charset="0"/>
                <a:cs typeface="Times New Roman" pitchFamily="18" charset="0"/>
              </a:rPr>
              <a:t>Повышение </a:t>
            </a:r>
            <a:r>
              <a:rPr lang="ru-RU" altLang="ru-RU" i="1" dirty="0" smtClean="0">
                <a:latin typeface="Arial Narrow" panose="020B0606020202030204" pitchFamily="34" charset="0"/>
                <a:cs typeface="Times New Roman" pitchFamily="18" charset="0"/>
              </a:rPr>
              <a:t>уровня самостоятельности детей  в процессе одевания на прогулку</a:t>
            </a: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i="1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1520" y="1268760"/>
            <a:ext cx="8640960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1268760"/>
            <a:ext cx="0" cy="4176464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>
            <a:off x="6451899" y="1998132"/>
            <a:ext cx="648072" cy="43204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516216" y="3405768"/>
            <a:ext cx="648072" cy="432048"/>
          </a:xfrm>
          <a:prstGeom prst="downArrow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1412776"/>
            <a:ext cx="1584176" cy="12961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403648" y="162880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-28,3%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31640" y="357301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anose="020B0606020202030204" pitchFamily="34" charset="0"/>
              </a:rPr>
              <a:t>360-480 мин.</a:t>
            </a:r>
            <a:endParaRPr lang="ru-RU" b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562117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latin typeface="Arial Narrow" panose="020B0606020202030204" pitchFamily="34" charset="0"/>
              </a:rPr>
              <a:t>t</a:t>
            </a:r>
            <a:r>
              <a:rPr lang="ru-RU" i="1" dirty="0" smtClean="0">
                <a:latin typeface="Arial Narrow" panose="020B0606020202030204" pitchFamily="34" charset="0"/>
              </a:rPr>
              <a:t> протекания процесса</a:t>
            </a:r>
            <a:endParaRPr lang="ru-RU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50020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790</Words>
  <Application>Microsoft Office PowerPoint</Application>
  <PresentationFormat>Экран (4:3)</PresentationFormat>
  <Paragraphs>197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Паспорт проекта  «Оптимизация приемов визуализации процесса одевания детей на прогулку в старших группах  МБДОУ № 71»</vt:lpstr>
      <vt:lpstr>Команда проекта </vt:lpstr>
      <vt:lpstr>Карта текущего состояния</vt:lpstr>
      <vt:lpstr>Пирамида проблем</vt:lpstr>
      <vt:lpstr>Слайд 5</vt:lpstr>
      <vt:lpstr>Карта текущего состояния</vt:lpstr>
      <vt:lpstr>Слайд 7</vt:lpstr>
      <vt:lpstr>Достигнутые 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helen</cp:lastModifiedBy>
  <cp:revision>81</cp:revision>
  <cp:lastPrinted>2019-04-25T09:14:46Z</cp:lastPrinted>
  <dcterms:created xsi:type="dcterms:W3CDTF">2018-08-20T14:01:12Z</dcterms:created>
  <dcterms:modified xsi:type="dcterms:W3CDTF">2020-06-02T18:28:46Z</dcterms:modified>
</cp:coreProperties>
</file>